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76AD6-383A-E53D-547C-ED0EAD6EE359}" v="66" dt="2021-05-03T22:06:31.969"/>
    <p1510:client id="{7CC04903-978D-7797-8A8D-79030985252D}" v="94" dt="2021-05-05T20:17:23.065"/>
    <p1510:client id="{9761C49F-E08A-B000-FDEE-60258EB4C50E}" v="65" dt="2021-05-03T20:39:29.867"/>
    <p1510:client id="{B95F3E16-736D-5334-536D-8711F2B2304A}" v="265" dt="2021-05-03T20:29:58.1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0.jpe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1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70" name="logoill.pdf" descr="logoill.pdf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1" name="logoill.pdf" descr="logoill.pdf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1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34" name="logoill.pdf" descr="logoill.pdf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4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68" name="logoill.pdf" descr="logoill.pdf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187" name="Text Placeholder 22"/>
          <p:cNvSpPr>
            <a:spLocks noGrp="1"/>
          </p:cNvSpPr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18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0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pic>
          <p:nvPicPr>
            <p:cNvPr id="194" name="logoill.pdf" descr="logoill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sz="1175" b="1" i="1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228" name="logoill.pdf" descr="logoill.pdf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pic>
          <p:nvPicPr>
            <p:cNvPr id="260" name="logoill.pdf" descr="logoill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pic>
          <p:nvPicPr>
            <p:cNvPr id="268" name="logoill.pdf" descr="logoill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20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13"/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14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8" name="logoill.pdf" descr="logoill.pdf"/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ystallography.net/" TargetMode="External"/><Relationship Id="rId2" Type="http://schemas.openxmlformats.org/officeDocument/2006/relationships/hyperlink" Target="http://icsd.fiz-karlsruhe.de/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McStasMcXtrace/McCode/wiki/Generating-input-files-for-Single_crystal-and-PowderN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cStas samples for diffr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McStas samples for diffraction</a:t>
            </a:r>
          </a:p>
        </p:txBody>
      </p:sp>
      <p:sp>
        <p:nvSpPr>
          <p:cNvPr id="289" name="Erik Knudse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Erik Knudsen</a:t>
            </a:r>
          </a:p>
        </p:txBody>
      </p:sp>
      <p:sp>
        <p:nvSpPr>
          <p:cNvPr id="2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91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3000" i="1" spc="-68"/>
            </a:lvl1pPr>
          </a:lstStyle>
          <a:p>
            <a:r>
              <a:t> </a:t>
            </a:r>
          </a:p>
        </p:txBody>
      </p:sp>
      <p:grpSp>
        <p:nvGrpSpPr>
          <p:cNvPr id="299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297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292" name="logoill.pdf" descr="logoill.pdf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dist="3810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3" name="mcstas-logo.pdf" descr="mcstas-logo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dist="3810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4" name="PSI-Logo_trans.png" descr="PSI-Logo_trans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dist="3810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5" name="ku-logo.pdf" descr="ku-logo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6" name="DTU_logo.png" descr="DTU_logo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98" name="ESS_Logo_Frugal_Blue_cmyk.png" descr="ESS_Logo_Frugal_Blue_cmyk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530E-3C7C-42BC-A13E-798D16BC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Single Crystal model</a:t>
            </a:r>
            <a:endParaRPr lang="en-US"/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60" name="image115.png" descr="image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088A-D917-4ACE-9BC5-20AA6A60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Single Crystal</a:t>
            </a:r>
            <a:endParaRPr lang="en-US"/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64" name="image115.png" descr="image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66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6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Single Crystal</a:t>
            </a:r>
          </a:p>
        </p:txBody>
      </p:sp>
      <p:pic>
        <p:nvPicPr>
          <p:cNvPr id="370" name="image115.png" descr="image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72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Mosaicity parameters: mosaic, mosaic_a, mosaic_b, mosaic_c,  mosaic_AB</a:t>
            </a:r>
          </a:p>
        </p:txBody>
      </p:sp>
      <p:sp>
        <p:nvSpPr>
          <p:cNvPr id="373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6982-C5F9-497E-BCD8-9840A80D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crystal </a:t>
            </a:r>
            <a:r>
              <a:rPr lang="en-US" err="1"/>
              <a:t>mosaicity</a:t>
            </a:r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77" name="image118.tif" descr="image11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E3B9-7769-42DB-BE32-2AF6E762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Crystal </a:t>
            </a:r>
            <a:r>
              <a:rPr lang="en-US" err="1"/>
              <a:t>mosaicity</a:t>
            </a:r>
          </a:p>
        </p:txBody>
      </p:sp>
      <p:sp>
        <p:nvSpPr>
          <p:cNvPr id="3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81" name="image120.tif" descr="image12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94" y="3637974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122.tif" descr="image12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91" y="3354887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extShape 4"/>
          <p:cNvSpPr txBox="1"/>
          <p:nvPr/>
        </p:nvSpPr>
        <p:spPr>
          <a:xfrm>
            <a:off x="3165112" y="1532646"/>
            <a:ext cx="6131860" cy="1526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1764" tIns="31764" rIns="31764" bIns="31764" anchor="t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770" indent="-191770">
              <a:buClr>
                <a:srgbClr val="000000"/>
              </a:buClr>
              <a:buSzPct val="45000"/>
              <a:buChar char="●"/>
              <a:defRPr spc="0"/>
            </a:pPr>
            <a:r>
              <a:t>Isotropic </a:t>
            </a:r>
            <a:r>
              <a:rPr err="1"/>
              <a:t>Mosaicity</a:t>
            </a:r>
            <a:r>
              <a:t> = Gaussian distribution of rotation angle, with given standard deviation, around a random vector.</a:t>
            </a:r>
          </a:p>
          <a:p>
            <a:pPr marL="191770" indent="-191770">
              <a:buClr>
                <a:srgbClr val="000000"/>
              </a:buClr>
              <a:buSzPct val="45000"/>
              <a:buChar char="●"/>
              <a:defRPr spc="0"/>
            </a:pPr>
            <a:r>
              <a:rPr err="1"/>
              <a:t>Anistropic</a:t>
            </a:r>
            <a:r>
              <a:t> </a:t>
            </a:r>
            <a:r>
              <a:rPr err="1"/>
              <a:t>mosaicity</a:t>
            </a:r>
            <a:r>
              <a:t> = Gaussian distribution of angles around each of the unit cell axis.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CD8B-E033-4FCA-8F4D-F1160912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Crystal </a:t>
            </a:r>
            <a:r>
              <a:rPr lang="en-US" err="1"/>
              <a:t>mosaicity</a:t>
            </a:r>
          </a:p>
        </p:txBody>
      </p:sp>
      <p:sp>
        <p:nvSpPr>
          <p:cNvPr id="3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87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66.png" descr="Image6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TextShape 4"/>
          <p:cNvSpPr txBox="1"/>
          <p:nvPr/>
        </p:nvSpPr>
        <p:spPr>
          <a:xfrm>
            <a:off x="3041151" y="1424962"/>
            <a:ext cx="6131860" cy="238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1764" tIns="31764" rIns="31764" bIns="31764" anchor="t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770" indent="-191770">
              <a:buClr>
                <a:srgbClr val="000000"/>
              </a:buClr>
              <a:buSzPct val="45000"/>
              <a:buChar char="●"/>
              <a:defRPr spc="0"/>
            </a:pPr>
            <a:r>
              <a:t>Isotropic </a:t>
            </a:r>
            <a:r>
              <a:rPr err="1"/>
              <a:t>Mosaicity</a:t>
            </a:r>
            <a:r>
              <a:t> = Gaussian distribution of rotation angle, with given standard deviation, around a random vector.</a:t>
            </a:r>
          </a:p>
          <a:p>
            <a:pPr marL="191770" indent="-191770">
              <a:buClr>
                <a:srgbClr val="000000"/>
              </a:buClr>
              <a:buSzPct val="45000"/>
              <a:buChar char="●"/>
              <a:defRPr spc="0"/>
            </a:pPr>
            <a:r>
              <a:rPr err="1"/>
              <a:t>Anistropic</a:t>
            </a:r>
            <a:r>
              <a:t> </a:t>
            </a:r>
            <a:r>
              <a:rPr err="1"/>
              <a:t>mosaicity</a:t>
            </a:r>
            <a:r>
              <a:t> = Gaussian distribution of angles around each of the unit cell axis.</a:t>
            </a:r>
          </a:p>
          <a:p>
            <a:pPr marL="191770" indent="-191770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</a:t>
            </a:r>
            <a:r>
              <a:rPr err="1"/>
              <a:t>hkl</a:t>
            </a:r>
            <a:r>
              <a:t> for two peaks.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92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9.2 PowderN</a:t>
            </a:r>
          </a:p>
        </p:txBody>
      </p:sp>
      <p:pic>
        <p:nvPicPr>
          <p:cNvPr id="393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9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397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0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401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03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Sampling parameters</a:t>
            </a:r>
          </a:p>
        </p:txBody>
      </p:sp>
      <p:sp>
        <p:nvSpPr>
          <p:cNvPr id="404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05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Concentric = Hollow Powder [cylinder]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0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409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11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Sampling parameters</a:t>
            </a:r>
          </a:p>
        </p:txBody>
      </p:sp>
      <p:sp>
        <p:nvSpPr>
          <p:cNvPr id="412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13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Concentric = Hollow Powder [cylinder]</a:t>
            </a:r>
          </a:p>
        </p:txBody>
      </p:sp>
      <p:sp>
        <p:nvSpPr>
          <p:cNvPr id="414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Sampling parameters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415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17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19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20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3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24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100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02" name="TextShape 2"/>
          <p:cNvSpPr txBox="1"/>
          <p:nvPr/>
        </p:nvSpPr>
        <p:spPr>
          <a:xfrm>
            <a:off x="2698476" y="1575566"/>
            <a:ext cx="8139643" cy="303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z="2200" spc="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z="2200" spc="0"/>
            </a:pPr>
            <a:r>
              <a:t>Focus on diffraction-oriented samples:</a:t>
            </a:r>
          </a:p>
          <a:p>
            <a:pPr marL="1042736" lvl="2" indent="-280736">
              <a:buSzPct val="100000"/>
              <a:buChar char="•"/>
              <a:defRPr sz="2200" spc="0"/>
            </a:pPr>
            <a:r>
              <a:t>Incoherent scatterer</a:t>
            </a:r>
          </a:p>
          <a:p>
            <a:pPr marL="1042736" lvl="2" indent="-280736">
              <a:buSzPct val="100000"/>
              <a:buChar char="•"/>
              <a:defRPr sz="2200" spc="0"/>
            </a:pPr>
            <a:r>
              <a:t>Powder</a:t>
            </a:r>
          </a:p>
          <a:p>
            <a:pPr marL="1042736" lvl="2" indent="-280736">
              <a:buSzPct val="100000"/>
              <a:buChar char="•"/>
              <a:defRPr sz="2200" spc="0"/>
            </a:pPr>
            <a:r>
              <a:t>Single Crystal</a:t>
            </a:r>
          </a:p>
          <a:p>
            <a:pPr marL="1042736" lvl="2" indent="-280736">
              <a:buSzPct val="100000"/>
              <a:buChar char="•"/>
              <a:defRPr sz="2200" spc="0"/>
            </a:pPr>
            <a:r>
              <a:t>File formats</a:t>
            </a:r>
          </a:p>
        </p:txBody>
      </p:sp>
      <p:sp>
        <p:nvSpPr>
          <p:cNvPr id="303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900" b="1" spc="0"/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Sampling parameters</a:t>
            </a:r>
          </a:p>
        </p:txBody>
      </p:sp>
      <p:sp>
        <p:nvSpPr>
          <p:cNvPr id="42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429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3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4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Concentric = Hollow Powder [cylinder]</a:t>
            </a:r>
          </a:p>
        </p:txBody>
      </p:sp>
      <p:sp>
        <p:nvSpPr>
          <p:cNvPr id="435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6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7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8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0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4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45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6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47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8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50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0</a:t>
            </a:r>
          </a:p>
        </p:txBody>
      </p:sp>
      <p:sp>
        <p:nvSpPr>
          <p:cNvPr id="451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1</a:t>
            </a:r>
          </a:p>
        </p:txBody>
      </p:sp>
      <p:sp>
        <p:nvSpPr>
          <p:cNvPr id="452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2</a:t>
            </a:r>
          </a:p>
        </p:txBody>
      </p:sp>
      <p:sp>
        <p:nvSpPr>
          <p:cNvPr id="453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2</a:t>
            </a:r>
          </a:p>
        </p:txBody>
      </p:sp>
      <p:sp>
        <p:nvSpPr>
          <p:cNvPr id="454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3</a:t>
            </a:r>
          </a:p>
        </p:txBody>
      </p:sp>
      <p:sp>
        <p:nvSpPr>
          <p:cNvPr id="455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56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3</a:t>
            </a:r>
          </a:p>
        </p:txBody>
      </p:sp>
      <p:sp>
        <p:nvSpPr>
          <p:cNvPr id="457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58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59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4</a:t>
            </a:r>
          </a:p>
        </p:txBody>
      </p:sp>
      <p:sp>
        <p:nvSpPr>
          <p:cNvPr id="460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1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5</a:t>
            </a:r>
          </a:p>
        </p:txBody>
      </p:sp>
      <p:sp>
        <p:nvSpPr>
          <p:cNvPr id="462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63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4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5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6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467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68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t>C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469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0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1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2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3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4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5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6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7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8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80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81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82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8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concentric in code</a:t>
            </a:r>
          </a:p>
        </p:txBody>
      </p:sp>
      <p:sp>
        <p:nvSpPr>
          <p:cNvPr id="486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457200">
              <a:spcBef>
                <a:spcPts val="400"/>
              </a:spcBef>
              <a:defRPr sz="2300" i="1" spc="0"/>
            </a:pPr>
            <a:endParaRPr/>
          </a:p>
          <a:p>
            <a:pPr defTabSz="457200">
              <a:spcBef>
                <a:spcPts val="400"/>
              </a:spcBef>
              <a:defRPr sz="2300" i="1" spc="0"/>
            </a:pPr>
            <a:endParaRPr/>
          </a:p>
          <a:p>
            <a:pPr defTabSz="457200">
              <a:spcBef>
                <a:spcPts val="400"/>
              </a:spcBef>
              <a:defRPr sz="2300" i="1" spc="0"/>
            </a:pPr>
            <a:endParaRPr/>
          </a:p>
          <a:p>
            <a:pPr defTabSz="457200">
              <a:spcBef>
                <a:spcPts val="400"/>
              </a:spcBef>
              <a:defRPr sz="1700" b="1" spc="-94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i="1" spc="0"/>
            </a:pP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i="1" spc="0"/>
            </a:pP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487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r>
                <a:t>Sampling parameters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89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0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1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2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3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4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5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6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7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8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9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0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01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2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03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4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0</a:t>
              </a:r>
            </a:p>
          </p:txBody>
        </p:sp>
        <p:sp>
          <p:nvSpPr>
            <p:cNvPr id="505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1</a:t>
              </a:r>
            </a:p>
          </p:txBody>
        </p:sp>
        <p:sp>
          <p:nvSpPr>
            <p:cNvPr id="506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2</a:t>
              </a:r>
            </a:p>
          </p:txBody>
        </p:sp>
        <p:sp>
          <p:nvSpPr>
            <p:cNvPr id="507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2</a:t>
              </a:r>
            </a:p>
          </p:txBody>
        </p:sp>
        <p:sp>
          <p:nvSpPr>
            <p:cNvPr id="508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3</a:t>
              </a:r>
            </a:p>
          </p:txBody>
        </p:sp>
        <p:sp>
          <p:nvSpPr>
            <p:cNvPr id="509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10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3</a:t>
              </a:r>
            </a:p>
          </p:txBody>
        </p:sp>
        <p:sp>
          <p:nvSpPr>
            <p:cNvPr id="511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2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13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4</a:t>
              </a:r>
            </a:p>
          </p:txBody>
        </p:sp>
        <p:sp>
          <p:nvSpPr>
            <p:cNvPr id="514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5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5</a:t>
              </a:r>
            </a:p>
          </p:txBody>
        </p:sp>
        <p:sp>
          <p:nvSpPr>
            <p:cNvPr id="516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17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r>
                <a:t>A</a:t>
              </a:r>
            </a:p>
          </p:txBody>
        </p:sp>
        <p:sp>
          <p:nvSpPr>
            <p:cNvPr id="521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r>
                <a:t>B</a:t>
              </a:r>
            </a:p>
          </p:txBody>
        </p:sp>
        <p:sp>
          <p:nvSpPr>
            <p:cNvPr id="522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524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25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26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7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28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29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0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31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2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3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538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40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41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Only scatter into a part of 4π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54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545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47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48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Only scatter into a part of 4\pi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F6377B-64C6-4FFC-8D0F-A5DE6B5A2576}"/>
              </a:ext>
            </a:extLst>
          </p:cNvPr>
          <p:cNvGrpSpPr/>
          <p:nvPr/>
        </p:nvGrpSpPr>
        <p:grpSpPr>
          <a:xfrm>
            <a:off x="4556134" y="1864017"/>
            <a:ext cx="4587824" cy="2655812"/>
            <a:chOff x="4758735" y="673942"/>
            <a:chExt cx="4587824" cy="26558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B453F9-EB56-4A41-969D-6AEACA3FCB4D}"/>
                </a:ext>
              </a:extLst>
            </p:cNvPr>
            <p:cNvSpPr/>
            <p:nvPr/>
          </p:nvSpPr>
          <p:spPr>
            <a:xfrm>
              <a:off x="4758735" y="673942"/>
              <a:ext cx="4587824" cy="2655812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chemeClr val="tx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549" name="image140.png" descr="image14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091" y="789479"/>
              <a:ext cx="4268474" cy="2501535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5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553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55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56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Only scatter into a part of 4\pi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9F6C40-736E-447E-8252-BF729407A187}"/>
              </a:ext>
            </a:extLst>
          </p:cNvPr>
          <p:cNvGrpSpPr/>
          <p:nvPr/>
        </p:nvGrpSpPr>
        <p:grpSpPr>
          <a:xfrm>
            <a:off x="4357496" y="2217055"/>
            <a:ext cx="5715185" cy="3001385"/>
            <a:chOff x="5942776" y="2083104"/>
            <a:chExt cx="5715185" cy="30013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E50E9B-7BB9-4FB2-9FF2-E286548E637B}"/>
                </a:ext>
              </a:extLst>
            </p:cNvPr>
            <p:cNvSpPr/>
            <p:nvPr/>
          </p:nvSpPr>
          <p:spPr>
            <a:xfrm>
              <a:off x="5942776" y="2395384"/>
              <a:ext cx="5715185" cy="2301197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chemeClr val="tx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9" name="TextShape 5"/>
            <p:cNvSpPr txBox="1"/>
            <p:nvPr/>
          </p:nvSpPr>
          <p:spPr>
            <a:xfrm>
              <a:off x="7326779" y="3033656"/>
              <a:ext cx="1355464" cy="2854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1764" tIns="31764" rIns="31764" bIns="31764">
              <a:spAutoFit/>
            </a:bodyPr>
            <a:lstStyle>
              <a:lvl1pPr>
                <a:defRPr spc="0"/>
              </a:lvl1pPr>
            </a:lstStyle>
            <a:p>
              <a:r>
                <a:t>d_phi</a:t>
              </a:r>
            </a:p>
          </p:txBody>
        </p:sp>
        <p:pic>
          <p:nvPicPr>
            <p:cNvPr id="558" name="image143.png" descr="image14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708" y="2083104"/>
              <a:ext cx="5144105" cy="3001385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62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Reflection files for Single_crystal and PowderN</a:t>
            </a:r>
          </a:p>
        </p:txBody>
      </p:sp>
      <p:grpSp>
        <p:nvGrpSpPr>
          <p:cNvPr id="565" name="CustomShape 3"/>
          <p:cNvGrpSpPr/>
          <p:nvPr/>
        </p:nvGrpSpPr>
        <p:grpSpPr>
          <a:xfrm>
            <a:off x="1882725" y="1518219"/>
            <a:ext cx="7175775" cy="5882315"/>
            <a:chOff x="0" y="0"/>
            <a:chExt cx="7175774" cy="5882314"/>
          </a:xfrm>
        </p:grpSpPr>
        <p:sp>
          <p:nvSpPr>
            <p:cNvPr id="563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800" spc="0"/>
              </a:pPr>
              <a:endParaRPr/>
            </a:p>
          </p:txBody>
        </p:sp>
        <p:sp>
          <p:nvSpPr>
            <p:cNvPr id="564" name="# TITLE *Aluminum-Al-[FM3-M] Miller, H.P.jr.;DuMond, J.W.M.[1942] at 298 K…"/>
            <p:cNvSpPr txBox="1"/>
            <p:nvPr/>
          </p:nvSpPr>
          <p:spPr>
            <a:xfrm>
              <a:off x="-1" y="0"/>
              <a:ext cx="7175776" cy="48101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66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800" spc="0"/>
            </a:pPr>
            <a:r>
              <a:t>Lau datafiles</a:t>
            </a:r>
          </a:p>
          <a:p>
            <a:pPr>
              <a:defRPr sz="1800" spc="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z="1800" spc="0"/>
            </a:pPr>
            <a:r>
              <a:t>+</a:t>
            </a:r>
          </a:p>
          <a:p>
            <a:pPr>
              <a:defRPr sz="1800" spc="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z="1800" spc="0"/>
            </a:pPr>
            <a:endParaRPr/>
          </a:p>
          <a:p>
            <a:pPr>
              <a:defRPr sz="1800" spc="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69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Input for the PowderN</a:t>
            </a:r>
          </a:p>
        </p:txBody>
      </p:sp>
      <p:grpSp>
        <p:nvGrpSpPr>
          <p:cNvPr id="572" name="CustomShape 3"/>
          <p:cNvGrpSpPr/>
          <p:nvPr/>
        </p:nvGrpSpPr>
        <p:grpSpPr>
          <a:xfrm>
            <a:off x="1693358" y="1186729"/>
            <a:ext cx="8985347" cy="5401018"/>
            <a:chOff x="378112" y="-830364"/>
            <a:chExt cx="8985346" cy="5401016"/>
          </a:xfrm>
        </p:grpSpPr>
        <p:sp>
          <p:nvSpPr>
            <p:cNvPr id="570" name="Rectangle"/>
            <p:cNvSpPr/>
            <p:nvPr/>
          </p:nvSpPr>
          <p:spPr>
            <a:xfrm>
              <a:off x="378112" y="-830365"/>
              <a:ext cx="8985347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lnSpc>
                  <a:spcPct val="10000"/>
                </a:lnSpc>
                <a:defRPr sz="700" spc="0"/>
              </a:pPr>
              <a:endParaRPr/>
            </a:p>
          </p:txBody>
        </p:sp>
        <p:sp>
          <p:nvSpPr>
            <p:cNvPr id="571" name="# TITLE *Corundum-Al2O3-[R3-CH] Graafsma, H.;Souhassou, M.;Harkem[1998] [corundum saphire:blue, ruby:red]…"/>
            <p:cNvSpPr txBox="1"/>
            <p:nvPr/>
          </p:nvSpPr>
          <p:spPr>
            <a:xfrm>
              <a:off x="378112" y="-830365"/>
              <a:ext cx="8985347" cy="4686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73" name="CustomShape 4"/>
          <p:cNvSpPr txBox="1"/>
          <p:nvPr/>
        </p:nvSpPr>
        <p:spPr>
          <a:xfrm>
            <a:off x="7118924" y="1785328"/>
            <a:ext cx="3167070" cy="2469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800" spc="0"/>
            </a:pPr>
            <a:r>
              <a:t>Laz + Lau datafiles</a:t>
            </a:r>
          </a:p>
          <a:p>
            <a:pPr>
              <a:defRPr sz="1800" spc="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z="1800" spc="0"/>
            </a:pPr>
            <a:r>
              <a:t>+</a:t>
            </a:r>
          </a:p>
          <a:p>
            <a:pPr>
              <a:defRPr sz="1800" spc="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z="1800" spc="0"/>
            </a:pPr>
            <a:endParaRPr/>
          </a:p>
          <a:p>
            <a:pPr>
              <a:defRPr sz="1800" spc="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576" name="TextShape 1"/>
          <p:cNvSpPr txBox="1"/>
          <p:nvPr/>
        </p:nvSpPr>
        <p:spPr>
          <a:xfrm>
            <a:off x="1660223" y="813716"/>
            <a:ext cx="8239765" cy="419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What’s already there?</a:t>
            </a:r>
          </a:p>
        </p:txBody>
      </p:sp>
      <p:sp>
        <p:nvSpPr>
          <p:cNvPr id="577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u="sng" spc="0"/>
            </a:lvl1pPr>
          </a:lstStyle>
          <a:p>
            <a:r>
              <a:t>Single Crystals</a:t>
            </a:r>
          </a:p>
        </p:txBody>
      </p:sp>
      <p:sp>
        <p:nvSpPr>
          <p:cNvPr id="578" name="TextShape 5"/>
          <p:cNvSpPr txBox="1"/>
          <p:nvPr/>
        </p:nvSpPr>
        <p:spPr>
          <a:xfrm>
            <a:off x="6136005" y="1240093"/>
            <a:ext cx="245274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u="sng" spc="0"/>
            </a:lvl1pPr>
          </a:lstStyle>
          <a:p>
            <a:r>
              <a:t>Powders</a:t>
            </a:r>
          </a:p>
        </p:txBody>
      </p:sp>
      <p:sp>
        <p:nvSpPr>
          <p:cNvPr id="579" name="Ag.laz…"/>
          <p:cNvSpPr txBox="1"/>
          <p:nvPr/>
        </p:nvSpPr>
        <p:spPr>
          <a:xfrm>
            <a:off x="7365574" y="757308"/>
            <a:ext cx="3497478" cy="6057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duplex.laz</a:t>
            </a:r>
          </a:p>
        </p:txBody>
      </p:sp>
      <p:sp>
        <p:nvSpPr>
          <p:cNvPr id="580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leucine.lau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83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Where to get these files…</a:t>
            </a:r>
          </a:p>
        </p:txBody>
      </p:sp>
      <p:sp>
        <p:nvSpPr>
          <p:cNvPr id="584" name="CustomShape 2"/>
          <p:cNvSpPr txBox="1"/>
          <p:nvPr/>
        </p:nvSpPr>
        <p:spPr>
          <a:xfrm>
            <a:off x="1816894" y="1293838"/>
            <a:ext cx="8139389" cy="4843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$MCSTAS/data</a:t>
            </a:r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Windows: c:\mcstas-3.0\lib\data</a:t>
            </a:r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Linux: /usr/(local)/share/mcstas/3.0/data</a:t>
            </a:r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OS X: /Applications/McStas-3.0/Contents/Resources/mcstas/2.5/data</a:t>
            </a:r>
          </a:p>
          <a:p>
            <a:pPr>
              <a:defRPr sz="1900" spc="0"/>
            </a:pPr>
            <a:endParaRPr/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- Or make your own via</a:t>
            </a:r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Finding a CIF file for the given structure</a:t>
            </a:r>
          </a:p>
          <a:p>
            <a:pPr marL="583199" lvl="2" indent="-151199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/>
              </a:rPr>
              <a:t>http://crystallography.net</a:t>
            </a:r>
            <a:r>
              <a:t>&gt;</a:t>
            </a:r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endParaRPr/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Process it using</a:t>
            </a:r>
          </a:p>
          <a:p>
            <a:pPr marL="583199" lvl="2" indent="-151199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cif2hkl which is available in your  McStas installation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87" name="https://github.com/McStasMcXtrace/McCode/wiki/Generating-input-files-for-Single_crystal-and-PowderN"/>
          <p:cNvSpPr txBox="1"/>
          <p:nvPr/>
        </p:nvSpPr>
        <p:spPr>
          <a:xfrm>
            <a:off x="1924112" y="863961"/>
            <a:ext cx="941992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/>
              </a:rPr>
              <a:t>https://github.com/McStasMcXtrace/McCode/wiki/Generating-input-files-for-Single_crystal-and-PowderN</a:t>
            </a:r>
            <a:r>
              <a:t> </a:t>
            </a:r>
          </a:p>
        </p:txBody>
      </p:sp>
      <p:pic>
        <p:nvPicPr>
          <p:cNvPr id="588" name="Screenshot 2021-05-03 at 21.23.19.png" descr="Screenshot 2021-05-03 at 21.23.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250" y="1012028"/>
            <a:ext cx="9251205" cy="8881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255-2FD1-4405-8EF6-528C06F2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 in </a:t>
            </a:r>
            <a:r>
              <a:rPr lang="en-US" dirty="0" err="1"/>
              <a:t>McStas</a:t>
            </a:r>
            <a:r>
              <a:rPr lang="en-US" dirty="0"/>
              <a:t> - reminder</a:t>
            </a: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A4E672C6-742E-4403-9AB4-3CFD97EFCC79}"/>
              </a:ext>
            </a:extLst>
          </p:cNvPr>
          <p:cNvGrpSpPr/>
          <p:nvPr/>
        </p:nvGrpSpPr>
        <p:grpSpPr>
          <a:xfrm>
            <a:off x="2311279" y="1573693"/>
            <a:ext cx="9188831" cy="4439436"/>
            <a:chOff x="1852822" y="729262"/>
            <a:chExt cx="9936840" cy="5133076"/>
          </a:xfrm>
        </p:grpSpPr>
        <p:sp>
          <p:nvSpPr>
            <p:cNvPr id="4" name="CustomShape 2">
              <a:extLst>
                <a:ext uri="{FF2B5EF4-FFF2-40B4-BE49-F238E27FC236}">
                  <a16:creationId xmlns:a16="http://schemas.microsoft.com/office/drawing/2014/main" id="{4756BD9E-FB81-4B14-BE07-64765B096376}"/>
                </a:ext>
              </a:extLst>
            </p:cNvPr>
            <p:cNvSpPr txBox="1"/>
            <p:nvPr/>
          </p:nvSpPr>
          <p:spPr>
            <a:xfrm>
              <a:off x="1852822" y="5069438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defTabSz="645458">
                <a:spcBef>
                  <a:spcPts val="0"/>
                </a:spcBef>
                <a:defRPr sz="2000" spc="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z="2000" spc="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5" name="image39.png">
              <a:extLst>
                <a:ext uri="{FF2B5EF4-FFF2-40B4-BE49-F238E27FC236}">
                  <a16:creationId xmlns:a16="http://schemas.microsoft.com/office/drawing/2014/main" id="{17FF68D0-71D0-4EC3-A91B-9DB73876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5614" y="729262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62047395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D5441-48DD-447C-B11A-5335A4E1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591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 spc="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r>
              <a:t>McStas: structure: powder</a:t>
            </a:r>
          </a:p>
        </p:txBody>
      </p:sp>
      <p:sp>
        <p:nvSpPr>
          <p:cNvPr id="592" name="TextShape 2"/>
          <p:cNvSpPr txBox="1"/>
          <p:nvPr/>
        </p:nvSpPr>
        <p:spPr>
          <a:xfrm>
            <a:off x="1976982" y="1278792"/>
            <a:ext cx="8233086" cy="271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powders, the pure elastic diffraction is easy to prepare: LAZ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Single_crystal(powder=1, ...)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593" name="CustomShape 3"/>
          <p:cNvSpPr/>
          <p:nvPr/>
        </p:nvSpPr>
        <p:spPr>
          <a:xfrm>
            <a:off x="4781907" y="4245411"/>
            <a:ext cx="196965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z="1400" spc="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powder</a:t>
            </a:r>
            <a:r>
              <a:t> file.cif</a:t>
            </a:r>
          </a:p>
        </p:txBody>
      </p:sp>
      <p:sp>
        <p:nvSpPr>
          <p:cNvPr id="594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z="12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595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McStas Laz file</a:t>
            </a:r>
          </a:p>
        </p:txBody>
      </p:sp>
      <p:cxnSp>
        <p:nvCxnSpPr>
          <p:cNvPr id="596" name="Line 6"/>
          <p:cNvCxnSpPr>
            <a:stCxn id="594" idx="0"/>
            <a:endCxn id="593" idx="0"/>
          </p:cNvCxnSpPr>
          <p:nvPr/>
        </p:nvCxnSpPr>
        <p:spPr>
          <a:xfrm>
            <a:off x="2510684" y="4510151"/>
            <a:ext cx="3256053" cy="5022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597" name="Line 7"/>
          <p:cNvCxnSpPr>
            <a:stCxn id="593" idx="0"/>
            <a:endCxn id="595" idx="0"/>
          </p:cNvCxnSpPr>
          <p:nvPr/>
        </p:nvCxnSpPr>
        <p:spPr>
          <a:xfrm flipV="1">
            <a:off x="5766736" y="4351783"/>
            <a:ext cx="2388083" cy="20858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598" name="image15.png" descr="im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78" y="1852517"/>
            <a:ext cx="2728462" cy="185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15C2-886D-48F6-9398-CC92BE27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01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 spc="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r>
              <a:t>McStas: structure: SX</a:t>
            </a:r>
          </a:p>
        </p:txBody>
      </p:sp>
      <p:sp>
        <p:nvSpPr>
          <p:cNvPr id="602" name="TextShape 2"/>
          <p:cNvSpPr txBox="1"/>
          <p:nvPr/>
        </p:nvSpPr>
        <p:spPr>
          <a:xfrm>
            <a:off x="1976982" y="1278792"/>
            <a:ext cx="8233086" cy="224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single crystals, the pure elastic diffraction is easy to prepare: LAU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603" name="CustomShape 3"/>
          <p:cNvSpPr/>
          <p:nvPr/>
        </p:nvSpPr>
        <p:spPr>
          <a:xfrm>
            <a:off x="4822568" y="4195191"/>
            <a:ext cx="1270001" cy="1270001"/>
          </a:xfrm>
          <a:prstGeom prst="line">
            <a:avLst/>
          </a:pr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z="1400" spc="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xtal</a:t>
            </a:r>
            <a:r>
              <a:t> file.cif</a:t>
            </a:r>
          </a:p>
        </p:txBody>
      </p:sp>
      <p:sp>
        <p:nvSpPr>
          <p:cNvPr id="604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z="12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605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McStas Lau file</a:t>
            </a:r>
          </a:p>
        </p:txBody>
      </p:sp>
      <p:cxnSp>
        <p:nvCxnSpPr>
          <p:cNvPr id="606" name="Line 6"/>
          <p:cNvCxnSpPr>
            <a:stCxn id="604" idx="0"/>
            <a:endCxn id="603" idx="0"/>
          </p:cNvCxnSpPr>
          <p:nvPr/>
        </p:nvCxnSpPr>
        <p:spPr>
          <a:xfrm flipV="1">
            <a:off x="2510684" y="4510151"/>
            <a:ext cx="3057979" cy="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607" name="Line 7"/>
          <p:cNvCxnSpPr>
            <a:stCxn id="603" idx="0"/>
            <a:endCxn id="605" idx="0"/>
          </p:cNvCxnSpPr>
          <p:nvPr/>
        </p:nvCxnSpPr>
        <p:spPr>
          <a:xfrm flipV="1">
            <a:off x="5568662" y="4351783"/>
            <a:ext cx="2586157" cy="15836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608" name="image16.png" descr="im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906" y="1939752"/>
            <a:ext cx="1719869" cy="208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22C6-FA7C-4AB5-AC0E-16FBFAD3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611" name="TextShape 1"/>
          <p:cNvSpPr txBox="1"/>
          <p:nvPr/>
        </p:nvSpPr>
        <p:spPr>
          <a:xfrm>
            <a:off x="1752850" y="1350018"/>
            <a:ext cx="7179733" cy="713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nxs</a:t>
            </a:r>
            <a:r>
              <a:rPr b="0"/>
              <a:t> (Sample_nxs) – this is </a:t>
            </a:r>
            <a:r>
              <a:rPr i="1"/>
              <a:t>not</a:t>
            </a:r>
            <a:r>
              <a:rPr b="0"/>
              <a:t> a NeXus/HDF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  <a:p>
            <a:pPr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0"/>
          </a:p>
          <a:p>
            <a:pPr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question is how to generate these files…</a:t>
            </a:r>
          </a:p>
          <a:p>
            <a:pPr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>
              <a:defRPr sz="2800" i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hand ?</a:t>
            </a:r>
          </a:p>
        </p:txBody>
      </p:sp>
      <p:sp>
        <p:nvSpPr>
          <p:cNvPr id="612" name="TextShape 2"/>
          <p:cNvSpPr txBox="1"/>
          <p:nvPr/>
        </p:nvSpPr>
        <p:spPr>
          <a:xfrm>
            <a:off x="1434403" y="832020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200" spc="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r>
              <a:t>McStas Data formats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615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OFF/PLY any geometry</a:t>
            </a:r>
          </a:p>
        </p:txBody>
      </p:sp>
      <p:sp>
        <p:nvSpPr>
          <p:cNvPr id="616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 spc="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z="1400" spc="0"/>
            </a:pPr>
            <a:endParaRPr/>
          </a:p>
        </p:txBody>
      </p:sp>
      <p:pic>
        <p:nvPicPr>
          <p:cNvPr id="617" name="image148.png" descr="image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image149.png" descr="image1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image150.png" descr="image1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21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2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3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6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33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28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29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30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2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Add a slide on elastic scatter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Elastic Scattering – reminder</a:t>
            </a:r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330DE-0CAB-4B14-AEEB-2950DE6BCE50}"/>
              </a:ext>
            </a:extLst>
          </p:cNvPr>
          <p:cNvGrpSpPr/>
          <p:nvPr/>
        </p:nvGrpSpPr>
        <p:grpSpPr>
          <a:xfrm>
            <a:off x="2892028" y="2346400"/>
            <a:ext cx="3194984" cy="2367719"/>
            <a:chOff x="2892028" y="2346400"/>
            <a:chExt cx="4162555" cy="29482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DA6F28-8679-4C70-83DD-A98A197C2E10}"/>
                </a:ext>
              </a:extLst>
            </p:cNvPr>
            <p:cNvSpPr/>
            <p:nvPr/>
          </p:nvSpPr>
          <p:spPr>
            <a:xfrm>
              <a:off x="5039078" y="4585759"/>
              <a:ext cx="527372" cy="509211"/>
            </a:xfrm>
            <a:prstGeom prst="ellipse">
              <a:avLst/>
            </a:prstGeom>
            <a:solidFill>
              <a:schemeClr val="accent2"/>
            </a:solidFill>
            <a:ln w="25400" cap="flat">
              <a:solidFill>
                <a:srgbClr val="4472C4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782C9744-6C3C-4E72-A7DB-69F39A887D57}"/>
                </a:ext>
              </a:extLst>
            </p:cNvPr>
            <p:cNvCxnSpPr/>
            <p:nvPr/>
          </p:nvCxnSpPr>
          <p:spPr>
            <a:xfrm>
              <a:off x="2892028" y="4831606"/>
              <a:ext cx="2408905" cy="2893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BECF035-0DE6-4ED2-BF10-E291EDF17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7866" y="2881338"/>
              <a:ext cx="1590337" cy="1937933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3CFBCF-69D7-4725-A471-67CDDCF14EA0}"/>
                </a:ext>
              </a:extLst>
            </p:cNvPr>
            <p:cNvCxnSpPr/>
            <p:nvPr/>
          </p:nvCxnSpPr>
          <p:spPr>
            <a:xfrm>
              <a:off x="4473621" y="2835757"/>
              <a:ext cx="827582" cy="1987123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0055ECC1-CAC7-49F7-960E-D37C670B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2089" y="2346400"/>
              <a:ext cx="1704975" cy="447675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CFDCFC87-8175-4562-8499-164BA3190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0781" y="4913690"/>
              <a:ext cx="247650" cy="381000"/>
            </a:xfrm>
            <a:prstGeom prst="rect">
              <a:avLst/>
            </a:prstGeom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E894F3B3-0EC6-4EB2-BAEB-6836CD03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1208" y="3229352"/>
              <a:ext cx="333375" cy="447675"/>
            </a:xfrm>
            <a:prstGeom prst="rect">
              <a:avLst/>
            </a:prstGeom>
          </p:spPr>
        </p:pic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7857C888-EFA5-4186-BBE9-A9F3034CE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24" y="3008161"/>
            <a:ext cx="1514475" cy="466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4C7AAF-B072-414D-A487-B60D1B033F4B}"/>
              </a:ext>
            </a:extLst>
          </p:cNvPr>
          <p:cNvSpPr txBox="1"/>
          <p:nvPr/>
        </p:nvSpPr>
        <p:spPr>
          <a:xfrm>
            <a:off x="7672194" y="2405138"/>
            <a:ext cx="2743199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Elastic condition: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09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u="sng" spc="0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Incoherent.comp</a:t>
            </a:r>
          </a:p>
        </p:txBody>
      </p:sp>
      <p:sp>
        <p:nvSpPr>
          <p:cNvPr id="310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An incoherent scatterer with various sample shape options</a:t>
            </a:r>
          </a:p>
        </p:txBody>
      </p:sp>
      <p:sp>
        <p:nvSpPr>
          <p:cNvPr id="311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sz="1000" b="1" spc="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Samples - Incoherent</a:t>
            </a:r>
          </a:p>
        </p:txBody>
      </p:sp>
      <p:pic>
        <p:nvPicPr>
          <p:cNvPr id="312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Incoherent Sample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16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u="sng" spc="0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Incoherent.comp</a:t>
            </a:r>
          </a:p>
        </p:txBody>
      </p:sp>
      <p:sp>
        <p:nvSpPr>
          <p:cNvPr id="317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An incoherent scatterer with various sample shape options</a:t>
            </a:r>
          </a:p>
        </p:txBody>
      </p:sp>
      <p:pic>
        <p:nvPicPr>
          <p:cNvPr id="318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Incoherent Sample</a:t>
            </a:r>
          </a:p>
        </p:txBody>
      </p:sp>
      <p:sp>
        <p:nvSpPr>
          <p:cNvPr id="320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21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  <a:endParaRPr/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A22E3-7810-4A58-99C2-14C1F12D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Crystalline samples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2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tassium_Humate_Shiny_Powder.png" descr="Potassium_Humate_Shiny_Pow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0187-31C0-475A-B069-D6F29832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From single crystal / crystallites to powder….</a:t>
            </a:r>
            <a:endParaRPr lang="en-US"/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30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r>
              <a:t>Single crystal     </a:t>
            </a:r>
          </a:p>
        </p:txBody>
      </p:sp>
      <p:pic>
        <p:nvPicPr>
          <p:cNvPr id="331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z="1400" spc="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333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otassium_Humate_Shiny_Powder.tiff" descr="Potassium_Humate_Shiny_Powder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z="1200" spc="0"/>
            </a:lvl1pPr>
          </a:lstStyle>
          <a:p>
            <a:r>
              <a:t>Powder with complete disorder</a:t>
            </a:r>
          </a:p>
        </p:txBody>
      </p:sp>
      <p:pic>
        <p:nvPicPr>
          <p:cNvPr id="347" name="FibDiffSketch.png" descr="FibDiffSketc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figure7.jpg" descr="figure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D0C-A523-48C1-889B-D6B39799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Crystal model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53" name="image114.gif" descr="image11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z="800" spc="0"/>
            </a:lvl1pPr>
          </a:lstStyle>
          <a:p>
            <a:r>
              <a:t>Courtesy University College London</a:t>
            </a:r>
          </a:p>
        </p:txBody>
      </p:sp>
      <p:sp>
        <p:nvSpPr>
          <p:cNvPr id="356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z="2800" spc="0"/>
          </a:p>
          <a:p>
            <a:pPr marL="354240" lvl="1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z="2800" spc="0"/>
          </a:p>
          <a:p>
            <a:pPr marL="354240" lvl="1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z="2800" spc="0"/>
          </a:p>
          <a:p>
            <a:pPr marL="747360" lvl="1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z="2800" spc="0"/>
          </a:p>
          <a:p>
            <a:pPr marL="747360" lvl="1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z="2800" spc="0"/>
          </a:p>
          <a:p>
            <a:pPr marL="747360" lvl="1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Blank</vt:lpstr>
      <vt:lpstr>McStas samples for diffraction</vt:lpstr>
      <vt:lpstr>PowerPoint Presentation</vt:lpstr>
      <vt:lpstr>Scattering in McStas - reminder</vt:lpstr>
      <vt:lpstr>Elastic Scattering – reminder</vt:lpstr>
      <vt:lpstr>PowerPoint Presentation</vt:lpstr>
      <vt:lpstr>PowerPoint Presentation</vt:lpstr>
      <vt:lpstr>Crystalline samples</vt:lpstr>
      <vt:lpstr>From single crystal / crystallites to powder….</vt:lpstr>
      <vt:lpstr>Single Crystal model</vt:lpstr>
      <vt:lpstr>Single Crystal model</vt:lpstr>
      <vt:lpstr>Single Crystal</vt:lpstr>
      <vt:lpstr>PowerPoint Presentation</vt:lpstr>
      <vt:lpstr>Single crystal mosaicity</vt:lpstr>
      <vt:lpstr>Single Crystal mosaicity</vt:lpstr>
      <vt:lpstr>Single Crystal mosaicity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samples for diffraction</dc:title>
  <cp:revision>45</cp:revision>
  <dcterms:modified xsi:type="dcterms:W3CDTF">2021-05-05T20:17:44Z</dcterms:modified>
</cp:coreProperties>
</file>